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3"/>
  </p:notesMasterIdLst>
  <p:sldIdLst>
    <p:sldId id="256" r:id="rId2"/>
    <p:sldId id="275" r:id="rId3"/>
    <p:sldId id="271" r:id="rId4"/>
    <p:sldId id="274" r:id="rId5"/>
    <p:sldId id="276" r:id="rId6"/>
    <p:sldId id="262" r:id="rId7"/>
    <p:sldId id="278" r:id="rId8"/>
    <p:sldId id="277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9612" autoAdjust="0"/>
  </p:normalViewPr>
  <p:slideViewPr>
    <p:cSldViewPr>
      <p:cViewPr varScale="1">
        <p:scale>
          <a:sx n="82" d="100"/>
          <a:sy n="82" d="100"/>
        </p:scale>
        <p:origin x="-17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41" d="100"/>
          <a:sy n="41" d="100"/>
        </p:scale>
        <p:origin x="-1526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490E2-B26E-42EE-8BDE-14DD63687B07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62D29-8780-416B-8218-D2174599D2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0" y="4267200"/>
            <a:ext cx="6248400" cy="4495800"/>
          </a:xfrm>
        </p:spPr>
        <p:txBody>
          <a:bodyPr>
            <a:noAutofit/>
          </a:bodyPr>
          <a:lstStyle/>
          <a:p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 completely new concept to Medicare.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2D29-8780-416B-8218-D2174599D25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37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37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B06BDFE-7ABE-4136-931C-262BF700C8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7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27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3936CCFE-F06F-4F67-A3C2-6902E223A80E}" type="datetimeFigureOut">
              <a:rPr lang="en-US" smtClean="0"/>
              <a:pPr/>
              <a:t>6/8/2011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</p:sldLayoutIdLst>
  <p:transition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828800"/>
            <a:ext cx="7772400" cy="2133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Albertus Medium" pitchFamily="34" charset="0"/>
              </a:rPr>
              <a:t>What is an </a:t>
            </a:r>
            <a:br>
              <a:rPr lang="en-US" sz="5400" dirty="0" smtClean="0">
                <a:solidFill>
                  <a:srgbClr val="002060"/>
                </a:solidFill>
                <a:latin typeface="Albertus Medium" pitchFamily="34" charset="0"/>
              </a:rPr>
            </a:br>
            <a:r>
              <a:rPr lang="en-US" sz="5400" dirty="0" smtClean="0">
                <a:solidFill>
                  <a:srgbClr val="002060"/>
                </a:solidFill>
                <a:latin typeface="Albertus Medium" pitchFamily="34" charset="0"/>
              </a:rPr>
              <a:t>Accountable Care </a:t>
            </a:r>
            <a:br>
              <a:rPr lang="en-US" sz="5400" dirty="0" smtClean="0">
                <a:solidFill>
                  <a:srgbClr val="002060"/>
                </a:solidFill>
                <a:latin typeface="Albertus Medium" pitchFamily="34" charset="0"/>
              </a:rPr>
            </a:br>
            <a:r>
              <a:rPr lang="en-US" sz="5400" dirty="0" smtClean="0">
                <a:solidFill>
                  <a:srgbClr val="002060"/>
                </a:solidFill>
                <a:latin typeface="Albertus Medium" pitchFamily="34" charset="0"/>
              </a:rPr>
              <a:t>Organization? </a:t>
            </a:r>
            <a:endParaRPr lang="en-US" sz="5400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533400"/>
            <a:ext cx="381000" cy="6324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4000">
                <a:srgbClr val="C00000">
                  <a:alpha val="52000"/>
                </a:srgbClr>
              </a:gs>
              <a:gs pos="100000">
                <a:schemeClr val="accent6">
                  <a:lumMod val="75000"/>
                  <a:alpha val="6000"/>
                </a:schemeClr>
              </a:gs>
            </a:gsLst>
            <a:lin ang="2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62200" y="4419600"/>
            <a:ext cx="457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 dirty="0" smtClean="0">
                <a:solidFill>
                  <a:srgbClr val="002060"/>
                </a:solidFill>
              </a:rPr>
              <a:t>A Presentation by</a:t>
            </a: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Michealle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Gady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Families USA</a:t>
            </a: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June 13, 2011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What are the potential problems?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388620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History repeating itself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Culture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Infrastructure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Complexity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Consolidation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Financial conflicts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Patient involvement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sz="11200" dirty="0" smtClean="0"/>
              <a:t>Achieving accountability </a:t>
            </a:r>
          </a:p>
          <a:p>
            <a:endParaRPr lang="en-US" dirty="0"/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What beneficiary protections are we advocating?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Advance notice to beneficiaries, including explanation of provider financial incentives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Beneficiary and community-based organization participation in ACO governance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Robust patient-centeredness criteria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Strong protections to prevent ACOs from avoiding and/or dumping high risk patients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Beneficiary grievance and appeals process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Strong quality and performance measurements that evolve over time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400" dirty="0" smtClean="0"/>
              <a:t>Public reporting </a:t>
            </a:r>
            <a:endParaRPr lang="en-US" sz="2400" dirty="0"/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ACOs Defined 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886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2400" dirty="0" smtClean="0"/>
              <a:t>Generally – ACOs are a group of providers who are held accountable for improving health care quality while lowering the rate of growth in health care  spending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2400" dirty="0" smtClean="0"/>
              <a:t>Medicare Shared Savings Program ACO – a legal entity that is recognized and authorized under applicable State law…comprised of an eligible group of ACO participants that work together to manage and coordinate care for Medicare fee-for-service beneficiaries…established a mechanism of shared governance that provides all ACO participants with an appropriate proportionate control over the ACOs decision-making process  </a:t>
            </a: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Who is Eligible to Form a MSSP ACO? 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886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Group practices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Individual practices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Hospital-physician partnerships or joint ventures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Hospitals employing physicians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Certain critical access hospitals</a:t>
            </a:r>
            <a:r>
              <a:rPr lang="en-US" dirty="0" smtClean="0"/>
              <a:t> </a:t>
            </a: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MSSP ACO Models 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886200"/>
          </a:xfrm>
        </p:spPr>
        <p:txBody>
          <a:bodyPr/>
          <a:lstStyle/>
          <a:p>
            <a:pPr marL="457200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/>
              <a:t>One-sided model:</a:t>
            </a: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Regular FFS payment </a:t>
            </a: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Eligible for shared savings in years 1 </a:t>
            </a:r>
            <a:r>
              <a:rPr lang="en-US" dirty="0" smtClean="0">
                <a:solidFill>
                  <a:schemeClr val="tx1"/>
                </a:solidFill>
              </a:rPr>
              <a:t>&amp; 2 </a:t>
            </a:r>
            <a:endParaRPr lang="en-US" dirty="0" smtClean="0">
              <a:solidFill>
                <a:schemeClr val="tx1"/>
              </a:solidFill>
            </a:endParaRP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Become at risk for losses in year 3</a:t>
            </a: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Only available for the first agreement period 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/>
              <a:t>Two-sided model: </a:t>
            </a: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Regular FFS payment </a:t>
            </a:r>
          </a:p>
          <a:p>
            <a:pPr marL="857250" lvl="2" indent="-457200">
              <a:buClr>
                <a:srgbClr val="C00000"/>
              </a:buClr>
              <a:buSzPct val="115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Shared savings and losses in all 3 years </a:t>
            </a: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sz="2700" dirty="0" smtClean="0">
              <a:solidFill>
                <a:schemeClr val="tx1"/>
              </a:solidFill>
            </a:endParaRP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MSSP ACO Requirements 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86200"/>
          </a:xfrm>
        </p:spPr>
        <p:txBody>
          <a:bodyPr>
            <a:normAutofit fontScale="250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Become accountable for the care delivered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Meet antitrust and other federal law requirements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Commit to a 3-year agreement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Formal legal structure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Establish and maintain a shared governance structure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Leadership and management structure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Sufficient number of primary care providers to ensure that at least 5,000 beneficiaries will be assigned to the ACO 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sz="9600" dirty="0" smtClean="0"/>
              <a:t>Have in place processes that promote patient-centered care, evidence-based medicine, care coordination, and quality and cost measures  </a:t>
            </a:r>
          </a:p>
          <a:p>
            <a:endParaRPr lang="en-US" dirty="0"/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 sz="4200" dirty="0" smtClean="0">
                <a:solidFill>
                  <a:srgbClr val="002060"/>
                </a:solidFill>
                <a:latin typeface="Albertus Medium" pitchFamily="34" charset="0"/>
              </a:rPr>
              <a:t>MSSP ACO Quality Measurement</a:t>
            </a:r>
            <a:endParaRPr lang="en-US" sz="4200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38862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en-US" dirty="0" smtClean="0"/>
              <a:t>65 measures grouped in 5 domains (weighted equally) </a:t>
            </a:r>
          </a:p>
          <a:p>
            <a:pPr marL="633413" lvl="1" indent="-293688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Patient/caregiver experience of care (7 measures)</a:t>
            </a:r>
          </a:p>
          <a:p>
            <a:pPr marL="633413" lvl="1" indent="-293688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Care coordination (16 measures)</a:t>
            </a:r>
          </a:p>
          <a:p>
            <a:pPr marL="633413" lvl="1" indent="-293688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Patient safety (2 measures)</a:t>
            </a:r>
          </a:p>
          <a:p>
            <a:pPr marL="633413" lvl="1" indent="-293688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Preventive health (9 measures) </a:t>
            </a:r>
          </a:p>
          <a:p>
            <a:pPr marL="633413" lvl="1" indent="-293688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At-risk population/frail elderly health (31 measures)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</a:pPr>
            <a:r>
              <a:rPr lang="en-US" dirty="0" smtClean="0"/>
              <a:t>Must meet performance standards to share in savings 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Year 1 reporting only, future years minimum requirements </a:t>
            </a: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  <a:latin typeface="Albertus Medium" pitchFamily="34" charset="0"/>
              </a:rPr>
              <a:t>MSSP ACO Beneficiary Assignment </a:t>
            </a:r>
            <a:endParaRPr lang="en-US" sz="4000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Assignment is for determining savings only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Beneficiaries maintain freedom of choice of providers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Retrospective assignment </a:t>
            </a:r>
          </a:p>
          <a:p>
            <a:pPr marL="457200" indent="-457200">
              <a:buClr>
                <a:srgbClr val="C00000"/>
              </a:buClr>
            </a:pPr>
            <a:r>
              <a:rPr lang="en-US" sz="2800" dirty="0" smtClean="0"/>
              <a:t>Based on where the beneficiary receives a plurality of </a:t>
            </a:r>
            <a:r>
              <a:rPr lang="en-US" sz="2800" dirty="0" smtClean="0"/>
              <a:t>primary care services </a:t>
            </a: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Any other ACOs out there? 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Center for Medicare and Medicaid Innovation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Medicaid waivers and state plan amendments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Private Insurance </a:t>
            </a:r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bertus Medium" pitchFamily="34" charset="0"/>
              </a:rPr>
              <a:t>What are the potential benefits?</a:t>
            </a:r>
            <a:endParaRPr lang="en-US" dirty="0">
              <a:solidFill>
                <a:srgbClr val="002060"/>
              </a:solidFill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543800" cy="3886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Lower cost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High quality, patient-centered care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Better patient outcomes 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</a:pPr>
            <a:r>
              <a:rPr lang="en-US" dirty="0" smtClean="0"/>
              <a:t>Improved population health </a:t>
            </a:r>
          </a:p>
          <a:p>
            <a:endParaRPr lang="en-US" dirty="0"/>
          </a:p>
        </p:txBody>
      </p:sp>
      <p:pic>
        <p:nvPicPr>
          <p:cNvPr id="4" name="Picture 8" descr="Families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400800"/>
            <a:ext cx="1371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Care Leadership Forum</Template>
  <TotalTime>1386</TotalTime>
  <Words>425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What is an  Accountable Care  Organization? </vt:lpstr>
      <vt:lpstr>ACOs Defined </vt:lpstr>
      <vt:lpstr>Who is Eligible to Form a MSSP ACO? </vt:lpstr>
      <vt:lpstr>MSSP ACO Models </vt:lpstr>
      <vt:lpstr>MSSP ACO Requirements </vt:lpstr>
      <vt:lpstr>MSSP ACO Quality Measurement</vt:lpstr>
      <vt:lpstr>MSSP ACO Beneficiary Assignment </vt:lpstr>
      <vt:lpstr>Any other ACOs out there? </vt:lpstr>
      <vt:lpstr>What are the potential benefits?</vt:lpstr>
      <vt:lpstr>What are the potential problems?</vt:lpstr>
      <vt:lpstr>What beneficiary protections are we advocating?</vt:lpstr>
    </vt:vector>
  </TitlesOfParts>
  <Company>FAMILIES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Accountable Care Organization?</dc:title>
  <dc:creator>Michealle Carpenter</dc:creator>
  <cp:lastModifiedBy>Michealle Carpenter</cp:lastModifiedBy>
  <cp:revision>154</cp:revision>
  <dcterms:created xsi:type="dcterms:W3CDTF">2011-01-11T21:19:17Z</dcterms:created>
  <dcterms:modified xsi:type="dcterms:W3CDTF">2011-06-08T15:50:20Z</dcterms:modified>
</cp:coreProperties>
</file>